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0"/>
  </p:notesMasterIdLst>
  <p:handoutMasterIdLst>
    <p:handoutMasterId r:id="rId21"/>
  </p:handoutMasterIdLst>
  <p:sldIdLst>
    <p:sldId id="276" r:id="rId2"/>
    <p:sldId id="275" r:id="rId3"/>
    <p:sldId id="277"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67" r:id="rId19"/>
  </p:sldIdLst>
  <p:sldSz cx="9144000" cy="6858000" type="screen4x3"/>
  <p:notesSz cx="6858000" cy="9144000"/>
  <p:embeddedFontLst>
    <p:embeddedFont>
      <p:font typeface="Calibri" panose="020F0502020204030204" pitchFamily="34" charset="0"/>
      <p:regular r:id="rId22"/>
      <p:bold r:id="rId23"/>
      <p:italic r:id="rId24"/>
      <p:boldItalic r:id="rId25"/>
    </p:embeddedFont>
    <p:embeddedFont>
      <p:font typeface="Twinkl" panose="020B060402020202020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715"/>
    <a:srgbClr val="8C368C"/>
    <a:srgbClr val="25B7BC"/>
    <a:srgbClr val="65186A"/>
    <a:srgbClr val="E5C800"/>
    <a:srgbClr val="BF0A2A"/>
    <a:srgbClr val="E94E13"/>
    <a:srgbClr val="009640"/>
    <a:srgbClr val="FCF7F4"/>
    <a:srgbClr val="18A0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4" d="100"/>
          <a:sy n="114" d="100"/>
        </p:scale>
        <p:origin x="1506" y="108"/>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22/10/2022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22/10/2022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hyperlink" Target="https://www.twinkl.co.uk/"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hyperlink" Target="https://www.twinkl.co.uk/"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
        <p:nvSpPr>
          <p:cNvPr id="2" name="Rectangle 1">
            <a:hlinkClick r:id="rId4"/>
          </p:cNvPr>
          <p:cNvSpPr/>
          <p:nvPr userDrawn="1"/>
        </p:nvSpPr>
        <p:spPr>
          <a:xfrm>
            <a:off x="4137660" y="5561814"/>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
        <p:nvSpPr>
          <p:cNvPr id="4" name="Rectangle 3">
            <a:hlinkClick r:id="rId4"/>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8A0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www.twinkl.co.uk/resources/australian-resources-5---6/australian-resources-5---6-humanities-and-social-sciences/australian-resources-5---6-humanities-and-social-sciences-civics-and-citizenshi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1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www.twinkl.co.uk/resources/australian-resources-5---6/australian-resources-5---6-humanities-and-social-sciences/australian-resources-5---6-humanities-and-social-sciences-civics-and-citizenship"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2"/>
          </p:cNvPr>
          <p:cNvSpPr/>
          <p:nvPr/>
        </p:nvSpPr>
        <p:spPr>
          <a:xfrm>
            <a:off x="4067175" y="5495925"/>
            <a:ext cx="1019175" cy="676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1866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Represents the Queen?</a:t>
            </a:r>
            <a:endParaRPr lang="en-GB" dirty="0"/>
          </a:p>
        </p:txBody>
      </p:sp>
      <p:sp>
        <p:nvSpPr>
          <p:cNvPr id="3" name="Rectangle 2"/>
          <p:cNvSpPr/>
          <p:nvPr/>
        </p:nvSpPr>
        <p:spPr>
          <a:xfrm>
            <a:off x="1191575" y="1584097"/>
            <a:ext cx="6751320" cy="1477328"/>
          </a:xfrm>
          <a:prstGeom prst="rect">
            <a:avLst/>
          </a:prstGeom>
        </p:spPr>
        <p:txBody>
          <a:bodyPr wrap="square">
            <a:spAutoFit/>
          </a:bodyPr>
          <a:lstStyle/>
          <a:p>
            <a:r>
              <a:rPr lang="en-US" dirty="0"/>
              <a:t>As she lives far away and has so many countries to reign over, she has other people, chosen by her, to represent her. </a:t>
            </a:r>
          </a:p>
          <a:p>
            <a:endParaRPr lang="en-US" dirty="0"/>
          </a:p>
          <a:p>
            <a:r>
              <a:rPr lang="en-US" dirty="0"/>
              <a:t>Australia’s Parliament in Canberra has a Governor-General and each state and territory in Australia has a Governor.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8283" y="3172321"/>
            <a:ext cx="3488697" cy="3043445"/>
          </a:xfrm>
          <a:prstGeom prst="rect">
            <a:avLst/>
          </a:prstGeom>
        </p:spPr>
      </p:pic>
      <p:sp>
        <p:nvSpPr>
          <p:cNvPr id="12" name="TextBox 11"/>
          <p:cNvSpPr txBox="1"/>
          <p:nvPr/>
        </p:nvSpPr>
        <p:spPr>
          <a:xfrm>
            <a:off x="6468666" y="3536167"/>
            <a:ext cx="2088858" cy="646331"/>
          </a:xfrm>
          <a:prstGeom prst="rect">
            <a:avLst/>
          </a:prstGeom>
          <a:noFill/>
        </p:spPr>
        <p:txBody>
          <a:bodyPr wrap="square" rtlCol="0">
            <a:spAutoFit/>
          </a:bodyPr>
          <a:lstStyle/>
          <a:p>
            <a:pPr algn="ctr"/>
            <a:r>
              <a:rPr lang="en-GB" b="1" dirty="0"/>
              <a:t>Canberra</a:t>
            </a:r>
          </a:p>
          <a:p>
            <a:pPr algn="ctr"/>
            <a:r>
              <a:rPr lang="en-GB" b="1" dirty="0"/>
              <a:t>Governor-General</a:t>
            </a:r>
          </a:p>
        </p:txBody>
      </p:sp>
      <p:sp>
        <p:nvSpPr>
          <p:cNvPr id="16" name="Oval 15"/>
          <p:cNvSpPr/>
          <p:nvPr/>
        </p:nvSpPr>
        <p:spPr>
          <a:xfrm flipH="1">
            <a:off x="5724521" y="5279548"/>
            <a:ext cx="45719" cy="45719"/>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p:cNvSpPr/>
          <p:nvPr/>
        </p:nvSpPr>
        <p:spPr>
          <a:xfrm>
            <a:off x="5765478" y="4126070"/>
            <a:ext cx="1635125" cy="1171575"/>
          </a:xfrm>
          <a:custGeom>
            <a:avLst/>
            <a:gdLst>
              <a:gd name="connsiteX0" fmla="*/ 1635125 w 1635125"/>
              <a:gd name="connsiteY0" fmla="*/ 0 h 1171575"/>
              <a:gd name="connsiteX1" fmla="*/ 1139825 w 1635125"/>
              <a:gd name="connsiteY1" fmla="*/ 1108075 h 1171575"/>
              <a:gd name="connsiteX2" fmla="*/ 393700 w 1635125"/>
              <a:gd name="connsiteY2" fmla="*/ 1047750 h 1171575"/>
              <a:gd name="connsiteX3" fmla="*/ 0 w 1635125"/>
              <a:gd name="connsiteY3" fmla="*/ 1171575 h 1171575"/>
            </a:gdLst>
            <a:ahLst/>
            <a:cxnLst>
              <a:cxn ang="0">
                <a:pos x="connsiteX0" y="connsiteY0"/>
              </a:cxn>
              <a:cxn ang="0">
                <a:pos x="connsiteX1" y="connsiteY1"/>
              </a:cxn>
              <a:cxn ang="0">
                <a:pos x="connsiteX2" y="connsiteY2"/>
              </a:cxn>
              <a:cxn ang="0">
                <a:pos x="connsiteX3" y="connsiteY3"/>
              </a:cxn>
            </a:cxnLst>
            <a:rect l="l" t="t" r="r" b="b"/>
            <a:pathLst>
              <a:path w="1635125" h="1171575">
                <a:moveTo>
                  <a:pt x="1635125" y="0"/>
                </a:moveTo>
                <a:cubicBezTo>
                  <a:pt x="1490927" y="466725"/>
                  <a:pt x="1346729" y="933450"/>
                  <a:pt x="1139825" y="1108075"/>
                </a:cubicBezTo>
                <a:cubicBezTo>
                  <a:pt x="932921" y="1282700"/>
                  <a:pt x="583671" y="1037167"/>
                  <a:pt x="393700" y="1047750"/>
                </a:cubicBezTo>
                <a:cubicBezTo>
                  <a:pt x="203729" y="1058333"/>
                  <a:pt x="65617" y="1156758"/>
                  <a:pt x="0" y="11715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20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500"/>
                                        <p:tgtEl>
                                          <p:spTgt spid="12">
                                            <p:txEl>
                                              <p:pRg st="0" end="0"/>
                                            </p:txEl>
                                          </p:spTgt>
                                        </p:tgtEl>
                                      </p:cBhvr>
                                    </p:animEffect>
                                  </p:childTnLst>
                                </p:cTn>
                              </p:par>
                            </p:childTnLst>
                          </p:cTn>
                        </p:par>
                        <p:par>
                          <p:cTn id="22" fill="hold">
                            <p:stCondLst>
                              <p:cond delay="2000"/>
                            </p:stCondLst>
                            <p:childTnLst>
                              <p:par>
                                <p:cTn id="23" presetID="10" presetClass="entr" presetSubtype="0" fill="hold" nodeType="afterEffect">
                                  <p:stCondLst>
                                    <p:cond delay="500"/>
                                  </p:stCondLst>
                                  <p:childTnLst>
                                    <p:set>
                                      <p:cBhvr>
                                        <p:cTn id="24" dur="1" fill="hold">
                                          <p:stCondLst>
                                            <p:cond delay="0"/>
                                          </p:stCondLst>
                                        </p:cTn>
                                        <p:tgtEl>
                                          <p:spTgt spid="12">
                                            <p:txEl>
                                              <p:pRg st="1" end="1"/>
                                            </p:txEl>
                                          </p:spTgt>
                                        </p:tgtEl>
                                        <p:attrNameLst>
                                          <p:attrName>style.visibility</p:attrName>
                                        </p:attrNameLst>
                                      </p:cBhvr>
                                      <p:to>
                                        <p:strVal val="visible"/>
                                      </p:to>
                                    </p:set>
                                    <p:animEffect transition="in" filter="fade">
                                      <p:cBhvr>
                                        <p:cTn id="25" dur="500"/>
                                        <p:tgtEl>
                                          <p:spTgt spid="12">
                                            <p:txEl>
                                              <p:pRg st="1" end="1"/>
                                            </p:txEl>
                                          </p:spTgt>
                                        </p:tgtEl>
                                      </p:cBhvr>
                                    </p:animEffect>
                                  </p:childTnLst>
                                </p:cTn>
                              </p:par>
                            </p:childTnLst>
                          </p:cTn>
                        </p:par>
                        <p:par>
                          <p:cTn id="26" fill="hold">
                            <p:stCondLst>
                              <p:cond delay="3000"/>
                            </p:stCondLst>
                            <p:childTnLst>
                              <p:par>
                                <p:cTn id="27" presetID="22" presetClass="entr" presetSubtype="2"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1000"/>
                                        <p:tgtEl>
                                          <p:spTgt spid="15"/>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Governments Quiz</a:t>
            </a:r>
          </a:p>
        </p:txBody>
      </p:sp>
      <p:sp>
        <p:nvSpPr>
          <p:cNvPr id="3" name="TextBox 2"/>
          <p:cNvSpPr txBox="1"/>
          <p:nvPr/>
        </p:nvSpPr>
        <p:spPr>
          <a:xfrm>
            <a:off x="776285" y="2073315"/>
            <a:ext cx="7581900" cy="369332"/>
          </a:xfrm>
          <a:prstGeom prst="rect">
            <a:avLst/>
          </a:prstGeom>
          <a:noFill/>
        </p:spPr>
        <p:txBody>
          <a:bodyPr wrap="square" rtlCol="0">
            <a:spAutoFit/>
          </a:bodyPr>
          <a:lstStyle/>
          <a:p>
            <a:pPr algn="ctr"/>
            <a:r>
              <a:rPr lang="en-US" dirty="0"/>
              <a:t>Ready to test your knowledge of Australian governments?</a:t>
            </a:r>
          </a:p>
        </p:txBody>
      </p:sp>
      <p:sp>
        <p:nvSpPr>
          <p:cNvPr id="4" name="Oval 3">
            <a:hlinkClick r:id="rId2" action="ppaction://hlinksldjump"/>
          </p:cNvPr>
          <p:cNvSpPr/>
          <p:nvPr/>
        </p:nvSpPr>
        <p:spPr>
          <a:xfrm>
            <a:off x="3619498" y="3781425"/>
            <a:ext cx="1809754" cy="1809754"/>
          </a:xfrm>
          <a:prstGeom prst="ellipse">
            <a:avLst/>
          </a:prstGeom>
          <a:solidFill>
            <a:srgbClr val="00964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Start</a:t>
            </a:r>
            <a:r>
              <a:rPr lang="en-GB" sz="3600" b="1" u="sng" dirty="0"/>
              <a:t> </a:t>
            </a:r>
            <a:r>
              <a:rPr lang="en-GB" sz="3600" b="1" dirty="0"/>
              <a:t>Quiz</a:t>
            </a:r>
          </a:p>
        </p:txBody>
      </p:sp>
    </p:spTree>
    <p:extLst>
      <p:ext uri="{BB962C8B-B14F-4D97-AF65-F5344CB8AC3E}">
        <p14:creationId xmlns:p14="http://schemas.microsoft.com/office/powerpoint/2010/main" val="141770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Governments Quiz</a:t>
            </a:r>
            <a:endParaRPr lang="en-GB" dirty="0"/>
          </a:p>
        </p:txBody>
      </p:sp>
      <p:sp>
        <p:nvSpPr>
          <p:cNvPr id="3" name="Rectangle 2"/>
          <p:cNvSpPr/>
          <p:nvPr/>
        </p:nvSpPr>
        <p:spPr>
          <a:xfrm>
            <a:off x="1033460" y="1596677"/>
            <a:ext cx="7067550" cy="461665"/>
          </a:xfrm>
          <a:prstGeom prst="rect">
            <a:avLst/>
          </a:prstGeom>
        </p:spPr>
        <p:txBody>
          <a:bodyPr wrap="square">
            <a:spAutoFit/>
          </a:bodyPr>
          <a:lstStyle/>
          <a:p>
            <a:pPr algn="ctr"/>
            <a:r>
              <a:rPr lang="en-US" sz="2400" dirty="0"/>
              <a:t>Which government makes decisions about roads?</a:t>
            </a:r>
          </a:p>
        </p:txBody>
      </p:sp>
      <p:sp>
        <p:nvSpPr>
          <p:cNvPr id="4" name="Rectangle 3"/>
          <p:cNvSpPr/>
          <p:nvPr/>
        </p:nvSpPr>
        <p:spPr>
          <a:xfrm>
            <a:off x="1347785" y="2643485"/>
            <a:ext cx="4572000" cy="2246769"/>
          </a:xfrm>
          <a:prstGeom prst="rect">
            <a:avLst/>
          </a:prstGeom>
        </p:spPr>
        <p:txBody>
          <a:bodyPr>
            <a:spAutoFit/>
          </a:bodyPr>
          <a:lstStyle/>
          <a:p>
            <a:pPr marL="285750" indent="-285750">
              <a:buFont typeface="Arial" panose="020B0604020202020204" pitchFamily="34" charset="0"/>
              <a:buChar char="•"/>
            </a:pPr>
            <a:r>
              <a:rPr lang="en-US" sz="2800" dirty="0"/>
              <a:t>Federal</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State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Local</a:t>
            </a:r>
          </a:p>
        </p:txBody>
      </p:sp>
      <p:sp>
        <p:nvSpPr>
          <p:cNvPr id="5" name="Rounded Rectangle 4"/>
          <p:cNvSpPr/>
          <p:nvPr/>
        </p:nvSpPr>
        <p:spPr>
          <a:xfrm>
            <a:off x="3671885" y="5475397"/>
            <a:ext cx="1790700" cy="590550"/>
          </a:xfrm>
          <a:prstGeom prst="roundRect">
            <a:avLst>
              <a:gd name="adj" fmla="val 15054"/>
            </a:avLst>
          </a:prstGeom>
          <a:solidFill>
            <a:srgbClr val="25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Reveal Answer</a:t>
            </a:r>
          </a:p>
        </p:txBody>
      </p:sp>
      <p:sp>
        <p:nvSpPr>
          <p:cNvPr id="8" name="Rounded Rectangle 7"/>
          <p:cNvSpPr/>
          <p:nvPr/>
        </p:nvSpPr>
        <p:spPr>
          <a:xfrm>
            <a:off x="1347784" y="3509694"/>
            <a:ext cx="1376365" cy="514350"/>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ounded Rectangle 9">
            <a:hlinkClick r:id="rId2" action="ppaction://hlinksldjump"/>
          </p:cNvPr>
          <p:cNvSpPr/>
          <p:nvPr/>
        </p:nvSpPr>
        <p:spPr>
          <a:xfrm>
            <a:off x="6667500" y="5475397"/>
            <a:ext cx="1809750" cy="590550"/>
          </a:xfrm>
          <a:prstGeom prst="roundRect">
            <a:avLst/>
          </a:prstGeom>
          <a:solidFill>
            <a:srgbClr val="F98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Next Question</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2204" t="-2794" r="-14111" b="-3307"/>
          <a:stretch/>
        </p:blipFill>
        <p:spPr>
          <a:xfrm>
            <a:off x="9144000" y="1227317"/>
            <a:ext cx="841708" cy="3088566"/>
          </a:xfrm>
          <a:prstGeom prst="rect">
            <a:avLst/>
          </a:prstGeom>
          <a:solidFill>
            <a:schemeClr val="bg1"/>
          </a:solidFill>
          <a:ln>
            <a:solidFill>
              <a:schemeClr val="tx1"/>
            </a:solidFill>
          </a:ln>
        </p:spPr>
      </p:pic>
    </p:spTree>
    <p:extLst>
      <p:ext uri="{BB962C8B-B14F-4D97-AF65-F5344CB8AC3E}">
        <p14:creationId xmlns:p14="http://schemas.microsoft.com/office/powerpoint/2010/main" val="98195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nextCondLst>
                <p:cond evt="onClick" delay="0">
                  <p:tgtEl>
                    <p:spTgt spid="5"/>
                  </p:tgtEl>
                </p:cond>
              </p:nextCondLst>
            </p:seq>
          </p:childTnLst>
        </p:cTn>
      </p:par>
    </p:tnLst>
    <p:bldLst>
      <p:bldP spid="4" grpId="0"/>
      <p:bldP spid="5" grpId="0" animBg="1"/>
      <p:bldP spid="5" grpId="1" animBg="1"/>
      <p:bldP spid="8"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Governments Quiz</a:t>
            </a:r>
            <a:endParaRPr lang="en-GB" dirty="0"/>
          </a:p>
        </p:txBody>
      </p:sp>
      <p:sp>
        <p:nvSpPr>
          <p:cNvPr id="3" name="Rectangle 2"/>
          <p:cNvSpPr/>
          <p:nvPr/>
        </p:nvSpPr>
        <p:spPr>
          <a:xfrm>
            <a:off x="1257297" y="1473201"/>
            <a:ext cx="6619875" cy="830997"/>
          </a:xfrm>
          <a:prstGeom prst="rect">
            <a:avLst/>
          </a:prstGeom>
        </p:spPr>
        <p:txBody>
          <a:bodyPr wrap="square">
            <a:spAutoFit/>
          </a:bodyPr>
          <a:lstStyle/>
          <a:p>
            <a:pPr algn="ctr"/>
            <a:r>
              <a:rPr lang="en-US" sz="2400" dirty="0"/>
              <a:t>Which government makes decisions about immigration (people moving to Australia)?</a:t>
            </a:r>
          </a:p>
        </p:txBody>
      </p:sp>
      <p:sp>
        <p:nvSpPr>
          <p:cNvPr id="4" name="Rectangle 3"/>
          <p:cNvSpPr/>
          <p:nvPr/>
        </p:nvSpPr>
        <p:spPr>
          <a:xfrm>
            <a:off x="1347785" y="2643485"/>
            <a:ext cx="4572000" cy="2246769"/>
          </a:xfrm>
          <a:prstGeom prst="rect">
            <a:avLst/>
          </a:prstGeom>
        </p:spPr>
        <p:txBody>
          <a:bodyPr>
            <a:spAutoFit/>
          </a:bodyPr>
          <a:lstStyle/>
          <a:p>
            <a:pPr marL="285750" indent="-285750">
              <a:buFont typeface="Arial" panose="020B0604020202020204" pitchFamily="34" charset="0"/>
              <a:buChar char="•"/>
            </a:pPr>
            <a:r>
              <a:rPr lang="en-US" sz="2800" dirty="0"/>
              <a:t>Federal</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State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Local</a:t>
            </a:r>
          </a:p>
        </p:txBody>
      </p:sp>
      <p:sp>
        <p:nvSpPr>
          <p:cNvPr id="5" name="Rounded Rectangle 4"/>
          <p:cNvSpPr/>
          <p:nvPr/>
        </p:nvSpPr>
        <p:spPr>
          <a:xfrm>
            <a:off x="3671885" y="5475397"/>
            <a:ext cx="1790700" cy="590550"/>
          </a:xfrm>
          <a:prstGeom prst="roundRect">
            <a:avLst>
              <a:gd name="adj" fmla="val 15054"/>
            </a:avLst>
          </a:prstGeom>
          <a:solidFill>
            <a:srgbClr val="25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Reveal Answer</a:t>
            </a:r>
          </a:p>
        </p:txBody>
      </p:sp>
      <p:sp>
        <p:nvSpPr>
          <p:cNvPr id="6" name="Rounded Rectangle 5"/>
          <p:cNvSpPr/>
          <p:nvPr/>
        </p:nvSpPr>
        <p:spPr>
          <a:xfrm>
            <a:off x="1347784" y="2643485"/>
            <a:ext cx="1662116" cy="514350"/>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ounded Rectangle 6">
            <a:hlinkClick r:id="rId2" action="ppaction://hlinksldjump"/>
          </p:cNvPr>
          <p:cNvSpPr/>
          <p:nvPr/>
        </p:nvSpPr>
        <p:spPr>
          <a:xfrm>
            <a:off x="6667500" y="5475397"/>
            <a:ext cx="1809750" cy="590550"/>
          </a:xfrm>
          <a:prstGeom prst="roundRect">
            <a:avLst/>
          </a:prstGeom>
          <a:solidFill>
            <a:srgbClr val="F98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Next Question</a:t>
            </a:r>
          </a:p>
        </p:txBody>
      </p:sp>
    </p:spTree>
    <p:extLst>
      <p:ext uri="{BB962C8B-B14F-4D97-AF65-F5344CB8AC3E}">
        <p14:creationId xmlns:p14="http://schemas.microsoft.com/office/powerpoint/2010/main" val="247556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nextCondLst>
                <p:cond evt="onClick" delay="0">
                  <p:tgtEl>
                    <p:spTgt spid="5"/>
                  </p:tgtEl>
                </p:cond>
              </p:nextCondLst>
            </p:seq>
          </p:childTnLst>
        </p:cTn>
      </p:par>
    </p:tnLst>
    <p:bldLst>
      <p:bldP spid="4" grpId="0"/>
      <p:bldP spid="5" grpId="0" animBg="1"/>
      <p:bldP spid="5" grpId="1"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Governments Quiz</a:t>
            </a:r>
            <a:endParaRPr lang="en-GB" dirty="0"/>
          </a:p>
        </p:txBody>
      </p:sp>
      <p:sp>
        <p:nvSpPr>
          <p:cNvPr id="3" name="Rectangle 2"/>
          <p:cNvSpPr/>
          <p:nvPr/>
        </p:nvSpPr>
        <p:spPr>
          <a:xfrm>
            <a:off x="457198" y="1473201"/>
            <a:ext cx="8220074" cy="461665"/>
          </a:xfrm>
          <a:prstGeom prst="rect">
            <a:avLst/>
          </a:prstGeom>
        </p:spPr>
        <p:txBody>
          <a:bodyPr wrap="square">
            <a:spAutoFit/>
          </a:bodyPr>
          <a:lstStyle/>
          <a:p>
            <a:pPr algn="ctr"/>
            <a:r>
              <a:rPr lang="en-US" sz="2400" dirty="0"/>
              <a:t>Which government makes decisions about parks?</a:t>
            </a:r>
          </a:p>
        </p:txBody>
      </p:sp>
      <p:sp>
        <p:nvSpPr>
          <p:cNvPr id="4" name="Rectangle 3"/>
          <p:cNvSpPr/>
          <p:nvPr/>
        </p:nvSpPr>
        <p:spPr>
          <a:xfrm>
            <a:off x="1347785" y="2643485"/>
            <a:ext cx="4572000" cy="2246769"/>
          </a:xfrm>
          <a:prstGeom prst="rect">
            <a:avLst/>
          </a:prstGeom>
        </p:spPr>
        <p:txBody>
          <a:bodyPr>
            <a:spAutoFit/>
          </a:bodyPr>
          <a:lstStyle/>
          <a:p>
            <a:pPr marL="285750" indent="-285750">
              <a:buFont typeface="Arial" panose="020B0604020202020204" pitchFamily="34" charset="0"/>
              <a:buChar char="•"/>
            </a:pPr>
            <a:r>
              <a:rPr lang="en-US" sz="2800" dirty="0"/>
              <a:t>Federal</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State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Local</a:t>
            </a:r>
          </a:p>
        </p:txBody>
      </p:sp>
      <p:sp>
        <p:nvSpPr>
          <p:cNvPr id="7" name="Rounded Rectangle 6"/>
          <p:cNvSpPr/>
          <p:nvPr/>
        </p:nvSpPr>
        <p:spPr>
          <a:xfrm>
            <a:off x="3671885" y="5475397"/>
            <a:ext cx="1790700" cy="590550"/>
          </a:xfrm>
          <a:prstGeom prst="roundRect">
            <a:avLst>
              <a:gd name="adj" fmla="val 15054"/>
            </a:avLst>
          </a:prstGeom>
          <a:solidFill>
            <a:srgbClr val="25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Reveal Answer</a:t>
            </a:r>
          </a:p>
        </p:txBody>
      </p:sp>
      <p:sp>
        <p:nvSpPr>
          <p:cNvPr id="8" name="Rounded Rectangle 7"/>
          <p:cNvSpPr/>
          <p:nvPr/>
        </p:nvSpPr>
        <p:spPr>
          <a:xfrm>
            <a:off x="1347784" y="4375904"/>
            <a:ext cx="1338266" cy="514350"/>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ounded Rectangle 8">
            <a:hlinkClick r:id="rId2" action="ppaction://hlinksldjump"/>
          </p:cNvPr>
          <p:cNvSpPr/>
          <p:nvPr/>
        </p:nvSpPr>
        <p:spPr>
          <a:xfrm>
            <a:off x="6667500" y="5475397"/>
            <a:ext cx="1809750" cy="590550"/>
          </a:xfrm>
          <a:prstGeom prst="roundRect">
            <a:avLst/>
          </a:prstGeom>
          <a:solidFill>
            <a:srgbClr val="F98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Next Question</a:t>
            </a:r>
          </a:p>
        </p:txBody>
      </p:sp>
    </p:spTree>
    <p:extLst>
      <p:ext uri="{BB962C8B-B14F-4D97-AF65-F5344CB8AC3E}">
        <p14:creationId xmlns:p14="http://schemas.microsoft.com/office/powerpoint/2010/main" val="287214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nextCondLst>
                <p:cond evt="onClick" delay="0">
                  <p:tgtEl>
                    <p:spTgt spid="7"/>
                  </p:tgtEl>
                </p:cond>
              </p:nextCondLst>
            </p:seq>
          </p:childTnLst>
        </p:cTn>
      </p:par>
    </p:tnLst>
    <p:bldLst>
      <p:bldP spid="4" grpId="0"/>
      <p:bldP spid="7" grpId="0" animBg="1"/>
      <p:bldP spid="7" grpId="1"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198" y="478895"/>
            <a:ext cx="8220075" cy="994306"/>
          </a:xfrm>
        </p:spPr>
        <p:txBody>
          <a:bodyPr/>
          <a:lstStyle/>
          <a:p>
            <a:r>
              <a:rPr lang="en-US" dirty="0"/>
              <a:t>Governments Quiz</a:t>
            </a:r>
            <a:endParaRPr lang="en-GB" dirty="0"/>
          </a:p>
        </p:txBody>
      </p:sp>
      <p:sp>
        <p:nvSpPr>
          <p:cNvPr id="4" name="Rectangle 3"/>
          <p:cNvSpPr/>
          <p:nvPr/>
        </p:nvSpPr>
        <p:spPr>
          <a:xfrm>
            <a:off x="457198" y="1473201"/>
            <a:ext cx="8220074" cy="461665"/>
          </a:xfrm>
          <a:prstGeom prst="rect">
            <a:avLst/>
          </a:prstGeom>
        </p:spPr>
        <p:txBody>
          <a:bodyPr wrap="square">
            <a:spAutoFit/>
          </a:bodyPr>
          <a:lstStyle/>
          <a:p>
            <a:pPr algn="ctr"/>
            <a:r>
              <a:rPr lang="en-US" sz="2400" dirty="0"/>
              <a:t>Can you name the three levels of government?</a:t>
            </a:r>
          </a:p>
        </p:txBody>
      </p:sp>
      <p:sp>
        <p:nvSpPr>
          <p:cNvPr id="5" name="Rectangle 4"/>
          <p:cNvSpPr/>
          <p:nvPr/>
        </p:nvSpPr>
        <p:spPr>
          <a:xfrm>
            <a:off x="1347785" y="2643485"/>
            <a:ext cx="4572000" cy="523220"/>
          </a:xfrm>
          <a:prstGeom prst="rect">
            <a:avLst/>
          </a:prstGeom>
        </p:spPr>
        <p:txBody>
          <a:bodyPr>
            <a:spAutoFit/>
          </a:bodyPr>
          <a:lstStyle/>
          <a:p>
            <a:r>
              <a:rPr lang="en-US" sz="2800" dirty="0"/>
              <a:t>Federal, state and local</a:t>
            </a:r>
          </a:p>
        </p:txBody>
      </p:sp>
      <p:sp>
        <p:nvSpPr>
          <p:cNvPr id="6" name="Rounded Rectangle 5"/>
          <p:cNvSpPr/>
          <p:nvPr/>
        </p:nvSpPr>
        <p:spPr>
          <a:xfrm>
            <a:off x="3671885" y="5475397"/>
            <a:ext cx="1790700" cy="590550"/>
          </a:xfrm>
          <a:prstGeom prst="roundRect">
            <a:avLst>
              <a:gd name="adj" fmla="val 15054"/>
            </a:avLst>
          </a:prstGeom>
          <a:solidFill>
            <a:srgbClr val="25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Reveal Answer</a:t>
            </a:r>
          </a:p>
        </p:txBody>
      </p:sp>
      <p:sp>
        <p:nvSpPr>
          <p:cNvPr id="8" name="Rounded Rectangle 7">
            <a:hlinkClick r:id="rId2" action="ppaction://hlinksldjump"/>
          </p:cNvPr>
          <p:cNvSpPr/>
          <p:nvPr/>
        </p:nvSpPr>
        <p:spPr>
          <a:xfrm>
            <a:off x="6667500" y="5475397"/>
            <a:ext cx="1809750" cy="590550"/>
          </a:xfrm>
          <a:prstGeom prst="roundRect">
            <a:avLst/>
          </a:prstGeom>
          <a:solidFill>
            <a:srgbClr val="F98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Next Question</a:t>
            </a:r>
          </a:p>
        </p:txBody>
      </p:sp>
    </p:spTree>
    <p:extLst>
      <p:ext uri="{BB962C8B-B14F-4D97-AF65-F5344CB8AC3E}">
        <p14:creationId xmlns:p14="http://schemas.microsoft.com/office/powerpoint/2010/main" val="279777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xit" presetSubtype="0" fill="hold" grpId="1"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nextCondLst>
                <p:cond evt="onClick" delay="0">
                  <p:tgtEl>
                    <p:spTgt spid="6"/>
                  </p:tgtEl>
                </p:cond>
              </p:nextCondLst>
            </p:seq>
          </p:childTnLst>
        </p:cTn>
      </p:par>
    </p:tnLst>
    <p:bldLst>
      <p:bldP spid="5" grpId="0"/>
      <p:bldP spid="6" grpId="0" animBg="1"/>
      <p:bldP spid="6" grpId="1"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Governments Quid</a:t>
            </a:r>
          </a:p>
        </p:txBody>
      </p:sp>
      <p:sp>
        <p:nvSpPr>
          <p:cNvPr id="3" name="Rectangle 2"/>
          <p:cNvSpPr/>
          <p:nvPr/>
        </p:nvSpPr>
        <p:spPr>
          <a:xfrm>
            <a:off x="1381121" y="1473201"/>
            <a:ext cx="6372227" cy="830997"/>
          </a:xfrm>
          <a:prstGeom prst="rect">
            <a:avLst/>
          </a:prstGeom>
        </p:spPr>
        <p:txBody>
          <a:bodyPr wrap="square">
            <a:spAutoFit/>
          </a:bodyPr>
          <a:lstStyle/>
          <a:p>
            <a:pPr algn="ctr"/>
            <a:r>
              <a:rPr lang="en-US" sz="2400" dirty="0"/>
              <a:t>What could happen if the Queen disagreed with a decision made by our government?</a:t>
            </a:r>
          </a:p>
        </p:txBody>
      </p:sp>
      <p:sp>
        <p:nvSpPr>
          <p:cNvPr id="4" name="Rectangle 3"/>
          <p:cNvSpPr/>
          <p:nvPr/>
        </p:nvSpPr>
        <p:spPr>
          <a:xfrm>
            <a:off x="997739" y="2843510"/>
            <a:ext cx="7138990" cy="1815882"/>
          </a:xfrm>
          <a:prstGeom prst="rect">
            <a:avLst/>
          </a:prstGeom>
        </p:spPr>
        <p:txBody>
          <a:bodyPr wrap="square">
            <a:spAutoFit/>
          </a:bodyPr>
          <a:lstStyle/>
          <a:p>
            <a:pPr marL="285750" indent="-285750">
              <a:buFont typeface="Arial" panose="020B0604020202020204" pitchFamily="34" charset="0"/>
              <a:buChar char="•"/>
            </a:pPr>
            <a:r>
              <a:rPr lang="en-US" sz="2800" dirty="0"/>
              <a:t>Nothing, she lives really far away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She could change or stop the law from being passed</a:t>
            </a:r>
          </a:p>
        </p:txBody>
      </p:sp>
      <p:sp>
        <p:nvSpPr>
          <p:cNvPr id="6" name="Rounded Rectangle 5"/>
          <p:cNvSpPr/>
          <p:nvPr/>
        </p:nvSpPr>
        <p:spPr>
          <a:xfrm>
            <a:off x="3671885" y="5475397"/>
            <a:ext cx="1790700" cy="590550"/>
          </a:xfrm>
          <a:prstGeom prst="roundRect">
            <a:avLst>
              <a:gd name="adj" fmla="val 15054"/>
            </a:avLst>
          </a:prstGeom>
          <a:solidFill>
            <a:srgbClr val="25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Reveal Answer</a:t>
            </a:r>
          </a:p>
        </p:txBody>
      </p:sp>
      <p:sp>
        <p:nvSpPr>
          <p:cNvPr id="7" name="Rounded Rectangle 6"/>
          <p:cNvSpPr/>
          <p:nvPr/>
        </p:nvSpPr>
        <p:spPr>
          <a:xfrm>
            <a:off x="997739" y="3674507"/>
            <a:ext cx="6593686" cy="1068943"/>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ounded Rectangle 7">
            <a:hlinkClick r:id="rId2" action="ppaction://hlinksldjump"/>
          </p:cNvPr>
          <p:cNvSpPr/>
          <p:nvPr/>
        </p:nvSpPr>
        <p:spPr>
          <a:xfrm>
            <a:off x="6667500" y="5475397"/>
            <a:ext cx="1809750" cy="590550"/>
          </a:xfrm>
          <a:prstGeom prst="roundRect">
            <a:avLst/>
          </a:prstGeom>
          <a:solidFill>
            <a:srgbClr val="F98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Next Question</a:t>
            </a:r>
          </a:p>
        </p:txBody>
      </p:sp>
    </p:spTree>
    <p:extLst>
      <p:ext uri="{BB962C8B-B14F-4D97-AF65-F5344CB8AC3E}">
        <p14:creationId xmlns:p14="http://schemas.microsoft.com/office/powerpoint/2010/main" val="221651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nextCondLst>
                <p:cond evt="onClick" delay="0">
                  <p:tgtEl>
                    <p:spTgt spid="6"/>
                  </p:tgtEl>
                </p:cond>
              </p:nextCondLst>
            </p:seq>
          </p:childTnLst>
        </p:cTn>
      </p:par>
    </p:tnLst>
    <p:bldLst>
      <p:bldP spid="4" grpId="0"/>
      <p:bldP spid="6" grpId="0" animBg="1"/>
      <p:bldP spid="6" grpId="1"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Governments Quiz</a:t>
            </a:r>
          </a:p>
        </p:txBody>
      </p:sp>
      <p:sp>
        <p:nvSpPr>
          <p:cNvPr id="3" name="Rectangle 2"/>
          <p:cNvSpPr/>
          <p:nvPr/>
        </p:nvSpPr>
        <p:spPr>
          <a:xfrm>
            <a:off x="800100" y="1473201"/>
            <a:ext cx="7696200" cy="461665"/>
          </a:xfrm>
          <a:prstGeom prst="rect">
            <a:avLst/>
          </a:prstGeom>
        </p:spPr>
        <p:txBody>
          <a:bodyPr wrap="square">
            <a:spAutoFit/>
          </a:bodyPr>
          <a:lstStyle/>
          <a:p>
            <a:pPr algn="ctr"/>
            <a:r>
              <a:rPr lang="en-US" sz="2400" dirty="0"/>
              <a:t>How are people chosen to be part of a government?</a:t>
            </a:r>
          </a:p>
        </p:txBody>
      </p:sp>
      <p:sp>
        <p:nvSpPr>
          <p:cNvPr id="5" name="Rectangle 4"/>
          <p:cNvSpPr/>
          <p:nvPr/>
        </p:nvSpPr>
        <p:spPr>
          <a:xfrm>
            <a:off x="1266825" y="2467507"/>
            <a:ext cx="4572000" cy="2246769"/>
          </a:xfrm>
          <a:prstGeom prst="rect">
            <a:avLst/>
          </a:prstGeom>
        </p:spPr>
        <p:txBody>
          <a:bodyPr>
            <a:spAutoFit/>
          </a:bodyPr>
          <a:lstStyle/>
          <a:p>
            <a:pPr marL="285750" indent="-285750">
              <a:buFont typeface="Arial" panose="020B0604020202020204" pitchFamily="34" charset="0"/>
              <a:buChar char="•"/>
            </a:pPr>
            <a:r>
              <a:rPr lang="en-US" sz="2800" dirty="0"/>
              <a:t>People vote for them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Job interview</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They pay to be elected</a:t>
            </a:r>
          </a:p>
        </p:txBody>
      </p:sp>
      <p:sp>
        <p:nvSpPr>
          <p:cNvPr id="6" name="Rounded Rectangle 5"/>
          <p:cNvSpPr/>
          <p:nvPr/>
        </p:nvSpPr>
        <p:spPr>
          <a:xfrm>
            <a:off x="3671885" y="5475397"/>
            <a:ext cx="1790700" cy="590550"/>
          </a:xfrm>
          <a:prstGeom prst="roundRect">
            <a:avLst>
              <a:gd name="adj" fmla="val 15054"/>
            </a:avLst>
          </a:prstGeom>
          <a:solidFill>
            <a:srgbClr val="25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Reveal Answer</a:t>
            </a:r>
          </a:p>
        </p:txBody>
      </p:sp>
      <p:sp>
        <p:nvSpPr>
          <p:cNvPr id="8" name="Rounded Rectangle 7"/>
          <p:cNvSpPr/>
          <p:nvPr/>
        </p:nvSpPr>
        <p:spPr>
          <a:xfrm>
            <a:off x="1266824" y="2471941"/>
            <a:ext cx="3667125" cy="514350"/>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22144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5" grpId="0"/>
      <p:bldP spid="6" grpId="0" animBg="1"/>
      <p:bldP spid="6" grpId="1"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2"/>
          </p:cNvPr>
          <p:cNvSpPr/>
          <p:nvPr/>
        </p:nvSpPr>
        <p:spPr>
          <a:xfrm>
            <a:off x="4038600" y="3133725"/>
            <a:ext cx="1066800" cy="657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807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57197" y="436950"/>
            <a:ext cx="8220075" cy="5959088"/>
          </a:xfrm>
          <a:prstGeom prst="roundRect">
            <a:avLst>
              <a:gd name="adj" fmla="val 2573"/>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2" name="Title 1"/>
          <p:cNvSpPr>
            <a:spLocks noGrp="1"/>
          </p:cNvSpPr>
          <p:nvPr>
            <p:ph type="title"/>
          </p:nvPr>
        </p:nvSpPr>
        <p:spPr/>
        <p:txBody>
          <a:bodyPr/>
          <a:lstStyle/>
          <a:p>
            <a:r>
              <a:rPr lang="en-GB" dirty="0"/>
              <a:t>Learning Intention</a:t>
            </a:r>
          </a:p>
        </p:txBody>
      </p:sp>
      <p:sp>
        <p:nvSpPr>
          <p:cNvPr id="3" name="Rectangle 2"/>
          <p:cNvSpPr/>
          <p:nvPr/>
        </p:nvSpPr>
        <p:spPr>
          <a:xfrm>
            <a:off x="1296984" y="2497435"/>
            <a:ext cx="6540500" cy="1569660"/>
          </a:xfrm>
          <a:prstGeom prst="rect">
            <a:avLst/>
          </a:prstGeom>
        </p:spPr>
        <p:txBody>
          <a:bodyPr wrap="square">
            <a:spAutoFit/>
          </a:bodyPr>
          <a:lstStyle/>
          <a:p>
            <a:pPr algn="just"/>
            <a:r>
              <a:rPr lang="en-US" sz="3200" dirty="0"/>
              <a:t>To learn about the different levels of government used to make decisions and laws in Australia.</a:t>
            </a:r>
          </a:p>
        </p:txBody>
      </p:sp>
    </p:spTree>
    <p:extLst>
      <p:ext uri="{BB962C8B-B14F-4D97-AF65-F5344CB8AC3E}">
        <p14:creationId xmlns:p14="http://schemas.microsoft.com/office/powerpoint/2010/main" val="221974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GB" dirty="0"/>
          </a:p>
        </p:txBody>
      </p:sp>
      <p:sp>
        <p:nvSpPr>
          <p:cNvPr id="3" name="TextBox 2"/>
          <p:cNvSpPr txBox="1"/>
          <p:nvPr/>
        </p:nvSpPr>
        <p:spPr>
          <a:xfrm>
            <a:off x="805652" y="2562224"/>
            <a:ext cx="7523165" cy="1569660"/>
          </a:xfrm>
          <a:prstGeom prst="rect">
            <a:avLst/>
          </a:prstGeom>
          <a:noFill/>
        </p:spPr>
        <p:txBody>
          <a:bodyPr wrap="square" rtlCol="0">
            <a:spAutoFit/>
          </a:bodyPr>
          <a:lstStyle/>
          <a:p>
            <a:pPr algn="just"/>
            <a:r>
              <a:rPr lang="en-US" sz="3200" dirty="0"/>
              <a:t>Think/Pair/Share: What do you already know about how decisions, rules and laws are made in this country?</a:t>
            </a:r>
          </a:p>
        </p:txBody>
      </p:sp>
    </p:spTree>
    <p:extLst>
      <p:ext uri="{BB962C8B-B14F-4D97-AF65-F5344CB8AC3E}">
        <p14:creationId xmlns:p14="http://schemas.microsoft.com/office/powerpoint/2010/main" val="253430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Democracy and Voting</a:t>
            </a:r>
            <a:endParaRPr lang="en-GB" dirty="0"/>
          </a:p>
        </p:txBody>
      </p:sp>
      <p:sp>
        <p:nvSpPr>
          <p:cNvPr id="3" name="TextBox 2"/>
          <p:cNvSpPr txBox="1"/>
          <p:nvPr/>
        </p:nvSpPr>
        <p:spPr>
          <a:xfrm>
            <a:off x="585785" y="1673991"/>
            <a:ext cx="79629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Australia is a democratic country.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means that people choose or vote for people in elections. These people, called politicians, represent the most popular opinion of the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Australia, everyone who is 18 years or older is required by law to vote for people to govern them.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6901" y="4974672"/>
            <a:ext cx="2806530" cy="1430519"/>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5375" t="25458" r="22854" b="28286"/>
          <a:stretch/>
        </p:blipFill>
        <p:spPr>
          <a:xfrm>
            <a:off x="3656647" y="3582454"/>
            <a:ext cx="1420159" cy="897243"/>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22621"/>
          <a:stretch/>
        </p:blipFill>
        <p:spPr>
          <a:xfrm>
            <a:off x="5246901" y="5298281"/>
            <a:ext cx="2806530" cy="1106910"/>
          </a:xfrm>
          <a:prstGeom prst="rect">
            <a:avLst/>
          </a:prstGeom>
        </p:spPr>
      </p:pic>
    </p:spTree>
    <p:extLst>
      <p:ext uri="{BB962C8B-B14F-4D97-AF65-F5344CB8AC3E}">
        <p14:creationId xmlns:p14="http://schemas.microsoft.com/office/powerpoint/2010/main" val="16431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childTnLst>
                                </p:cTn>
                              </p:par>
                              <p:par>
                                <p:cTn id="22" presetID="10" presetClass="entr" presetSubtype="0" fill="hold"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childTnLst>
                                </p:cTn>
                              </p:par>
                            </p:childTnLst>
                          </p:cTn>
                        </p:par>
                        <p:par>
                          <p:cTn id="25" fill="hold">
                            <p:stCondLst>
                              <p:cond delay="2000"/>
                            </p:stCondLst>
                            <p:childTnLst>
                              <p:par>
                                <p:cTn id="26" presetID="10" presetClass="entr" presetSubtype="0" fill="hold" nodeType="afterEffect">
                                  <p:stCondLst>
                                    <p:cond delay="5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5.55556E-7 -1.48148E-6 L 0.2059 0.15671 " pathEditMode="relative" rAng="0" ptsTypes="AA">
                                      <p:cBhvr>
                                        <p:cTn id="31" dur="2000" fill="hold"/>
                                        <p:tgtEl>
                                          <p:spTgt spid="8"/>
                                        </p:tgtEl>
                                        <p:attrNameLst>
                                          <p:attrName>ppt_x</p:attrName>
                                          <p:attrName>ppt_y</p:attrName>
                                        </p:attrNameLst>
                                      </p:cBhvr>
                                      <p:rCtr x="10295" y="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Government</a:t>
            </a:r>
            <a:endParaRPr lang="en-GB" dirty="0"/>
          </a:p>
        </p:txBody>
      </p:sp>
      <p:sp>
        <p:nvSpPr>
          <p:cNvPr id="3" name="TextBox 2"/>
          <p:cNvSpPr txBox="1"/>
          <p:nvPr/>
        </p:nvSpPr>
        <p:spPr>
          <a:xfrm>
            <a:off x="938996" y="2332140"/>
            <a:ext cx="7256477" cy="2031325"/>
          </a:xfrm>
          <a:prstGeom prst="rect">
            <a:avLst/>
          </a:prstGeom>
          <a:noFill/>
        </p:spPr>
        <p:txBody>
          <a:bodyPr wrap="square" rtlCol="0">
            <a:spAutoFit/>
          </a:bodyPr>
          <a:lstStyle/>
          <a:p>
            <a:r>
              <a:rPr lang="en-US" dirty="0"/>
              <a:t>Australia has three levels of government that share the power to make different decisions for the country based on their location. </a:t>
            </a:r>
            <a:br>
              <a:rPr lang="en-US" dirty="0"/>
            </a:br>
            <a:r>
              <a:rPr lang="en-US" dirty="0"/>
              <a:t>These are: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Federal Parliament</a:t>
            </a:r>
          </a:p>
          <a:p>
            <a:pPr marL="285750" indent="-285750">
              <a:buFont typeface="Arial" panose="020B0604020202020204" pitchFamily="34" charset="0"/>
              <a:buChar char="•"/>
            </a:pPr>
            <a:r>
              <a:rPr lang="en-US" dirty="0"/>
              <a:t>State Parliaments</a:t>
            </a:r>
          </a:p>
          <a:p>
            <a:pPr marL="285750" indent="-285750">
              <a:buFont typeface="Arial" panose="020B0604020202020204" pitchFamily="34" charset="0"/>
              <a:buChar char="•"/>
            </a:pPr>
            <a:r>
              <a:rPr lang="en-US" dirty="0"/>
              <a:t>Local Governments</a:t>
            </a:r>
          </a:p>
        </p:txBody>
      </p:sp>
    </p:spTree>
    <p:extLst>
      <p:ext uri="{BB962C8B-B14F-4D97-AF65-F5344CB8AC3E}">
        <p14:creationId xmlns:p14="http://schemas.microsoft.com/office/powerpoint/2010/main" val="354229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Federal Parliament</a:t>
            </a:r>
            <a:endParaRPr lang="en-GB" dirty="0"/>
          </a:p>
        </p:txBody>
      </p:sp>
      <p:sp>
        <p:nvSpPr>
          <p:cNvPr id="3" name="TextBox 2"/>
          <p:cNvSpPr txBox="1"/>
          <p:nvPr/>
        </p:nvSpPr>
        <p:spPr>
          <a:xfrm>
            <a:off x="708299" y="1353584"/>
            <a:ext cx="7403855" cy="646331"/>
          </a:xfrm>
          <a:prstGeom prst="rect">
            <a:avLst/>
          </a:prstGeom>
          <a:noFill/>
        </p:spPr>
        <p:txBody>
          <a:bodyPr wrap="square" rtlCol="0">
            <a:spAutoFit/>
          </a:bodyPr>
          <a:lstStyle/>
          <a:p>
            <a:r>
              <a:rPr lang="en-US" dirty="0"/>
              <a:t>Federal Parliament makes choices about Australia as a whole country, such as: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9162" y="2972107"/>
            <a:ext cx="4664279" cy="3298184"/>
          </a:xfrm>
          <a:prstGeom prst="rect">
            <a:avLst/>
          </a:prstGeom>
        </p:spPr>
      </p:pic>
      <p:sp>
        <p:nvSpPr>
          <p:cNvPr id="5" name="Rectangle 4"/>
          <p:cNvSpPr/>
          <p:nvPr/>
        </p:nvSpPr>
        <p:spPr>
          <a:xfrm>
            <a:off x="620215" y="1893038"/>
            <a:ext cx="3947020" cy="2308324"/>
          </a:xfrm>
          <a:prstGeom prst="rect">
            <a:avLst/>
          </a:prstGeom>
        </p:spPr>
        <p:txBody>
          <a:bodyPr wrap="square">
            <a:spAutoFit/>
          </a:bodyPr>
          <a:lstStyle/>
          <a:p>
            <a:endParaRPr lang="en-US" dirty="0"/>
          </a:p>
          <a:p>
            <a:pPr marL="285750" indent="-285750">
              <a:buFont typeface="Arial" panose="020B0604020202020204" pitchFamily="34" charset="0"/>
              <a:buChar char="•"/>
            </a:pPr>
            <a:r>
              <a:rPr lang="en-US" dirty="0"/>
              <a:t>Relationships with other countries</a:t>
            </a:r>
          </a:p>
          <a:p>
            <a:pPr marL="285750" indent="-285750">
              <a:buFont typeface="Arial" panose="020B0604020202020204" pitchFamily="34" charset="0"/>
              <a:buChar char="•"/>
            </a:pPr>
            <a:r>
              <a:rPr lang="en-US" dirty="0"/>
              <a:t>Currency and taxes</a:t>
            </a:r>
          </a:p>
          <a:p>
            <a:pPr marL="285750" indent="-285750">
              <a:buFont typeface="Arial" panose="020B0604020202020204" pitchFamily="34" charset="0"/>
              <a:buChar char="•"/>
            </a:pPr>
            <a:r>
              <a:rPr lang="en-US" dirty="0"/>
              <a:t>Who can visit or live in Australia</a:t>
            </a:r>
          </a:p>
          <a:p>
            <a:pPr marL="285750" indent="-285750">
              <a:buFont typeface="Arial" panose="020B0604020202020204" pitchFamily="34" charset="0"/>
              <a:buChar char="•"/>
            </a:pPr>
            <a:r>
              <a:rPr lang="en-US" dirty="0"/>
              <a:t>Defense, quarantine and trade</a:t>
            </a:r>
          </a:p>
          <a:p>
            <a:endParaRPr lang="en-US" dirty="0"/>
          </a:p>
          <a:p>
            <a:r>
              <a:rPr lang="en-US" dirty="0"/>
              <a:t>The leader of Federal Parliament is called the Prime Minister.</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819" y="4201362"/>
            <a:ext cx="1180969" cy="100416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0173" y="4621198"/>
            <a:ext cx="456355" cy="145414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5142" y="4621197"/>
            <a:ext cx="390621" cy="1449475"/>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6604" r="19501"/>
          <a:stretch/>
        </p:blipFill>
        <p:spPr>
          <a:xfrm>
            <a:off x="7245842" y="4512021"/>
            <a:ext cx="622535" cy="163354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2081" y="4647606"/>
            <a:ext cx="638069" cy="1500255"/>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82946" y="4512021"/>
            <a:ext cx="580268" cy="1563326"/>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6758404" y="3360264"/>
            <a:ext cx="1409619" cy="101401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04210" y="2842699"/>
            <a:ext cx="1269075" cy="1574291"/>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25834" y="2252070"/>
            <a:ext cx="1157112" cy="1326884"/>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31688" y="2888998"/>
            <a:ext cx="260785" cy="609823"/>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42451" y="2719952"/>
            <a:ext cx="357699" cy="783331"/>
          </a:xfrm>
          <a:prstGeom prst="rect">
            <a:avLst/>
          </a:prstGeom>
        </p:spPr>
      </p:pic>
    </p:spTree>
    <p:extLst>
      <p:ext uri="{BB962C8B-B14F-4D97-AF65-F5344CB8AC3E}">
        <p14:creationId xmlns:p14="http://schemas.microsoft.com/office/powerpoint/2010/main" val="128318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par>
                          <p:cTn id="33" fill="hold">
                            <p:stCondLst>
                              <p:cond delay="500"/>
                            </p:stCondLst>
                            <p:childTnLst>
                              <p:par>
                                <p:cTn id="34" presetID="10" presetClass="entr" presetSubtype="0" fill="hold" nodeType="afterEffect">
                                  <p:stCondLst>
                                    <p:cond delay="5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childTnLst>
                                </p:cTn>
                              </p:par>
                            </p:childTnLst>
                          </p:cTn>
                        </p:par>
                        <p:par>
                          <p:cTn id="37" fill="hold">
                            <p:stCondLst>
                              <p:cond delay="2000"/>
                            </p:stCondLst>
                            <p:childTnLst>
                              <p:par>
                                <p:cTn id="38" presetID="10" presetClass="entr" presetSubtype="0" fill="hold" nodeType="afterEffect">
                                  <p:stCondLst>
                                    <p:cond delay="100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3500"/>
                            </p:stCondLst>
                            <p:childTnLst>
                              <p:par>
                                <p:cTn id="42" presetID="10" presetClass="entr" presetSubtype="0" fill="hold" nodeType="afterEffect">
                                  <p:stCondLst>
                                    <p:cond delay="5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5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50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4500"/>
                            </p:stCondLst>
                            <p:childTnLst>
                              <p:par>
                                <p:cTn id="52" presetID="10" presetClass="entr" presetSubtype="0" fill="hold" nodeType="afterEffect">
                                  <p:stCondLst>
                                    <p:cond delay="50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5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5500"/>
                            </p:stCondLst>
                            <p:childTnLst>
                              <p:par>
                                <p:cTn id="59" presetID="10" presetClass="entr" presetSubtype="0" fill="hold" nodeType="afterEffect">
                                  <p:stCondLst>
                                    <p:cond delay="50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nodeType="withEffect">
                                  <p:stCondLst>
                                    <p:cond delay="5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0" presetClass="entr" presetSubtype="0" fill="hold" nodeType="withEffect">
                                  <p:stCondLst>
                                    <p:cond delay="50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nodeType="withEffect">
                                  <p:stCondLst>
                                    <p:cond delay="50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50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Parliament</a:t>
            </a:r>
            <a:endParaRPr lang="en-GB" dirty="0"/>
          </a:p>
        </p:txBody>
      </p:sp>
      <p:sp>
        <p:nvSpPr>
          <p:cNvPr id="3" name="TextBox 2"/>
          <p:cNvSpPr txBox="1"/>
          <p:nvPr/>
        </p:nvSpPr>
        <p:spPr>
          <a:xfrm>
            <a:off x="989330" y="1679445"/>
            <a:ext cx="7155809" cy="2031325"/>
          </a:xfrm>
          <a:prstGeom prst="rect">
            <a:avLst/>
          </a:prstGeom>
          <a:noFill/>
        </p:spPr>
        <p:txBody>
          <a:bodyPr wrap="square" rtlCol="0">
            <a:spAutoFit/>
          </a:bodyPr>
          <a:lstStyle/>
          <a:p>
            <a:r>
              <a:rPr lang="en-US" dirty="0"/>
              <a:t>There are eight State Parliaments that make decisions about the state or territory they represent, including: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Schools and hospitals</a:t>
            </a:r>
          </a:p>
          <a:p>
            <a:pPr marL="285750" indent="-285750">
              <a:buFont typeface="Arial" panose="020B0604020202020204" pitchFamily="34" charset="0"/>
              <a:buChar char="•"/>
            </a:pPr>
            <a:r>
              <a:rPr lang="en-US" dirty="0"/>
              <a:t>Water and forests</a:t>
            </a:r>
          </a:p>
          <a:p>
            <a:pPr marL="285750" indent="-285750">
              <a:buFont typeface="Arial" panose="020B0604020202020204" pitchFamily="34" charset="0"/>
              <a:buChar char="•"/>
            </a:pPr>
            <a:r>
              <a:rPr lang="en-US" dirty="0"/>
              <a:t>Transport and roads</a:t>
            </a:r>
          </a:p>
          <a:p>
            <a:pPr marL="285750" indent="-285750">
              <a:buFont typeface="Arial" panose="020B0604020202020204" pitchFamily="34" charset="0"/>
              <a:buChar char="•"/>
            </a:pPr>
            <a:r>
              <a:rPr lang="en-US" dirty="0"/>
              <a:t>Law and order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9162" y="2972107"/>
            <a:ext cx="4664279" cy="3298183"/>
          </a:xfrm>
          <a:prstGeom prst="rect">
            <a:avLst/>
          </a:prstGeom>
        </p:spPr>
      </p:pic>
      <p:sp>
        <p:nvSpPr>
          <p:cNvPr id="5" name="Rectangle 4"/>
          <p:cNvSpPr/>
          <p:nvPr/>
        </p:nvSpPr>
        <p:spPr>
          <a:xfrm>
            <a:off x="989330" y="3973535"/>
            <a:ext cx="3280666" cy="646331"/>
          </a:xfrm>
          <a:prstGeom prst="rect">
            <a:avLst/>
          </a:prstGeom>
        </p:spPr>
        <p:txBody>
          <a:bodyPr wrap="square">
            <a:spAutoFit/>
          </a:bodyPr>
          <a:lstStyle/>
          <a:p>
            <a:r>
              <a:rPr lang="en-US" dirty="0"/>
              <a:t>The leader of State Parliament is called the Premier.</a:t>
            </a:r>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5474" y="4457065"/>
            <a:ext cx="1946244" cy="135699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8217" y="2584644"/>
            <a:ext cx="2078875" cy="108071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1040" y="2705029"/>
            <a:ext cx="1721379" cy="1217213"/>
          </a:xfrm>
          <a:prstGeom prst="rect">
            <a:avLst/>
          </a:prstGeom>
        </p:spPr>
      </p:pic>
    </p:spTree>
    <p:extLst>
      <p:ext uri="{BB962C8B-B14F-4D97-AF65-F5344CB8AC3E}">
        <p14:creationId xmlns:p14="http://schemas.microsoft.com/office/powerpoint/2010/main" val="81825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par>
                          <p:cTn id="33" fill="hold">
                            <p:stCondLst>
                              <p:cond delay="500"/>
                            </p:stCondLst>
                            <p:childTnLst>
                              <p:par>
                                <p:cTn id="34" presetID="10" presetClass="entr" presetSubtype="0" fill="hold" nodeType="afterEffect">
                                  <p:stCondLst>
                                    <p:cond delay="5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childTnLst>
                                </p:cTn>
                              </p:par>
                            </p:childTnLst>
                          </p:cTn>
                        </p:par>
                        <p:par>
                          <p:cTn id="37" fill="hold">
                            <p:stCondLst>
                              <p:cond delay="2000"/>
                            </p:stCondLst>
                            <p:childTnLst>
                              <p:par>
                                <p:cTn id="38" presetID="10" presetClass="entr" presetSubtype="0"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par>
                          <p:cTn id="41" fill="hold">
                            <p:stCondLst>
                              <p:cond delay="3000"/>
                            </p:stCondLst>
                            <p:childTnLst>
                              <p:par>
                                <p:cTn id="42" presetID="10" presetClass="entr" presetSubtype="0" fill="hold" nodeType="afterEffect">
                                  <p:stCondLst>
                                    <p:cond delay="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par>
                          <p:cTn id="45" fill="hold">
                            <p:stCondLst>
                              <p:cond delay="4000"/>
                            </p:stCondLst>
                            <p:childTnLst>
                              <p:par>
                                <p:cTn id="46" presetID="10" presetClass="entr" presetSubtype="0" fill="hold" nodeType="afterEffect">
                                  <p:stCondLst>
                                    <p:cond delay="50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Local Governments</a:t>
            </a:r>
          </a:p>
        </p:txBody>
      </p:sp>
      <p:sp>
        <p:nvSpPr>
          <p:cNvPr id="3" name="TextBox 2"/>
          <p:cNvSpPr txBox="1"/>
          <p:nvPr/>
        </p:nvSpPr>
        <p:spPr>
          <a:xfrm>
            <a:off x="730565" y="1584960"/>
            <a:ext cx="7673340" cy="2308324"/>
          </a:xfrm>
          <a:prstGeom prst="rect">
            <a:avLst/>
          </a:prstGeom>
          <a:noFill/>
        </p:spPr>
        <p:txBody>
          <a:bodyPr wrap="square" rtlCol="0">
            <a:spAutoFit/>
          </a:bodyPr>
          <a:lstStyle/>
          <a:p>
            <a:r>
              <a:rPr lang="en-US" dirty="0"/>
              <a:t>There are hundreds of local governments across Australia. Local governments or ‘councils’ look after issues that affect their smaller areas, including:</a:t>
            </a:r>
          </a:p>
          <a:p>
            <a:endParaRPr lang="en-US" dirty="0"/>
          </a:p>
          <a:p>
            <a:pPr marL="285750" indent="-285750">
              <a:buFont typeface="Arial" panose="020B0604020202020204" pitchFamily="34" charset="0"/>
              <a:buChar char="•"/>
            </a:pPr>
            <a:r>
              <a:rPr lang="en-US" dirty="0"/>
              <a:t>What buildings can be built</a:t>
            </a:r>
          </a:p>
          <a:p>
            <a:pPr marL="285750" indent="-285750">
              <a:buFont typeface="Arial" panose="020B0604020202020204" pitchFamily="34" charset="0"/>
              <a:buChar char="•"/>
            </a:pPr>
            <a:r>
              <a:rPr lang="en-US" dirty="0"/>
              <a:t>Parks and gardens</a:t>
            </a:r>
          </a:p>
          <a:p>
            <a:pPr marL="285750" indent="-285750">
              <a:buFont typeface="Arial" panose="020B0604020202020204" pitchFamily="34" charset="0"/>
              <a:buChar char="•"/>
            </a:pPr>
            <a:r>
              <a:rPr lang="en-US" dirty="0"/>
              <a:t>Pets and car parking</a:t>
            </a:r>
          </a:p>
          <a:p>
            <a:pPr marL="285750" indent="-285750">
              <a:buFont typeface="Arial" panose="020B0604020202020204" pitchFamily="34" charset="0"/>
              <a:buChar char="•"/>
            </a:pPr>
            <a:r>
              <a:rPr lang="en-US" dirty="0"/>
              <a:t>Managing waste and recycling</a:t>
            </a:r>
          </a:p>
        </p:txBody>
      </p:sp>
      <p:sp>
        <p:nvSpPr>
          <p:cNvPr id="4" name="Rectangle 3"/>
          <p:cNvSpPr/>
          <p:nvPr/>
        </p:nvSpPr>
        <p:spPr>
          <a:xfrm>
            <a:off x="730565" y="4172635"/>
            <a:ext cx="3513775" cy="646331"/>
          </a:xfrm>
          <a:prstGeom prst="rect">
            <a:avLst/>
          </a:prstGeom>
        </p:spPr>
        <p:txBody>
          <a:bodyPr wrap="square">
            <a:spAutoFit/>
          </a:bodyPr>
          <a:lstStyle/>
          <a:p>
            <a:r>
              <a:rPr lang="en-US" dirty="0"/>
              <a:t>The leader of a local government is called the Mayor.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8347" y="3009720"/>
            <a:ext cx="3668818" cy="3200579"/>
          </a:xfrm>
          <a:prstGeom prst="rect">
            <a:avLst/>
          </a:prstGeom>
        </p:spPr>
      </p:pic>
      <p:grpSp>
        <p:nvGrpSpPr>
          <p:cNvPr id="13" name="Group 12"/>
          <p:cNvGrpSpPr/>
          <p:nvPr/>
        </p:nvGrpSpPr>
        <p:grpSpPr>
          <a:xfrm>
            <a:off x="5411971" y="4610009"/>
            <a:ext cx="1182944" cy="1294857"/>
            <a:chOff x="5411971" y="4610009"/>
            <a:chExt cx="1182944" cy="1294857"/>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5969" y="4610009"/>
              <a:ext cx="804297" cy="127355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1971" y="5401230"/>
              <a:ext cx="688211" cy="50363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9095" y="5318044"/>
              <a:ext cx="625820" cy="58682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7495" y="5672138"/>
              <a:ext cx="163199" cy="232728"/>
            </a:xfrm>
            <a:prstGeom prst="rect">
              <a:avLst/>
            </a:prstGeom>
          </p:spPr>
        </p:pic>
      </p:gr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407" y="3451292"/>
            <a:ext cx="1416775" cy="581667"/>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63770" y="2739122"/>
            <a:ext cx="1548535" cy="1094993"/>
          </a:xfrm>
          <a:prstGeom prst="rect">
            <a:avLst/>
          </a:prstGeom>
        </p:spPr>
      </p:pic>
    </p:spTree>
    <p:extLst>
      <p:ext uri="{BB962C8B-B14F-4D97-AF65-F5344CB8AC3E}">
        <p14:creationId xmlns:p14="http://schemas.microsoft.com/office/powerpoint/2010/main" val="92368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par>
                          <p:cTn id="33" fill="hold">
                            <p:stCondLst>
                              <p:cond delay="500"/>
                            </p:stCondLst>
                            <p:childTnLst>
                              <p:par>
                                <p:cTn id="34" presetID="10" presetClass="entr" presetSubtype="0" fill="hold" nodeType="after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childTnLst>
                                </p:cTn>
                              </p:par>
                            </p:childTnLst>
                          </p:cTn>
                        </p:par>
                        <p:par>
                          <p:cTn id="37" fill="hold">
                            <p:stCondLst>
                              <p:cond delay="2000"/>
                            </p:stCondLst>
                            <p:childTnLst>
                              <p:par>
                                <p:cTn id="38" presetID="10" presetClass="entr" presetSubtype="0" fill="hold" nodeType="after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3000"/>
                            </p:stCondLst>
                            <p:childTnLst>
                              <p:par>
                                <p:cTn id="42" presetID="10" presetClass="entr" presetSubtype="0" fill="hold" nodeType="afterEffect">
                                  <p:stCondLst>
                                    <p:cond delay="5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4000"/>
                            </p:stCondLst>
                            <p:childTnLst>
                              <p:par>
                                <p:cTn id="46" presetID="10" presetClass="entr" presetSubtype="0" fill="hold" nodeType="afterEffect">
                                  <p:stCondLst>
                                    <p:cond delay="50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Queen of Australia?</a:t>
            </a:r>
            <a:endParaRPr lang="en-GB" dirty="0"/>
          </a:p>
        </p:txBody>
      </p:sp>
      <p:sp>
        <p:nvSpPr>
          <p:cNvPr id="3" name="TextBox 2"/>
          <p:cNvSpPr txBox="1"/>
          <p:nvPr/>
        </p:nvSpPr>
        <p:spPr>
          <a:xfrm>
            <a:off x="1519235" y="1722120"/>
            <a:ext cx="6096000" cy="1477328"/>
          </a:xfrm>
          <a:prstGeom prst="rect">
            <a:avLst/>
          </a:prstGeom>
          <a:noFill/>
        </p:spPr>
        <p:txBody>
          <a:bodyPr wrap="square" rtlCol="0">
            <a:spAutoFit/>
          </a:bodyPr>
          <a:lstStyle/>
          <a:p>
            <a:r>
              <a:rPr lang="en-US" dirty="0"/>
              <a:t>Australia is also one of sixteen countries that have Queen Elizabeth II as the head of state. This means that we are governed by the Queen of England and she must sign off on all decisions made in all our governments. </a:t>
            </a:r>
          </a:p>
          <a:p>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158" y="3336608"/>
            <a:ext cx="2880154" cy="3072470"/>
          </a:xfrm>
          <a:prstGeom prst="rect">
            <a:avLst/>
          </a:prstGeom>
        </p:spPr>
      </p:pic>
    </p:spTree>
    <p:extLst>
      <p:ext uri="{BB962C8B-B14F-4D97-AF65-F5344CB8AC3E}">
        <p14:creationId xmlns:p14="http://schemas.microsoft.com/office/powerpoint/2010/main" val="6946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Guidance.pptx" id="{34442D15-F5BB-4F73-9606-C8812E688AB8}" vid="{28CC8FB8-836C-49DA-A823-EC8BE3E520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225</TotalTime>
  <Words>517</Words>
  <Application>Microsoft Office PowerPoint</Application>
  <PresentationFormat>On-screen Show (4:3)</PresentationFormat>
  <Paragraphs>100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Learning Intention</vt:lpstr>
      <vt:lpstr>Introduction</vt:lpstr>
      <vt:lpstr>Democracy and Voting</vt:lpstr>
      <vt:lpstr>Levels of Government</vt:lpstr>
      <vt:lpstr>Federal Parliament</vt:lpstr>
      <vt:lpstr>State Parliament</vt:lpstr>
      <vt:lpstr>Local Governments</vt:lpstr>
      <vt:lpstr>The Queen of Australia?</vt:lpstr>
      <vt:lpstr>Who Represents the Queen?</vt:lpstr>
      <vt:lpstr>Governments Quiz</vt:lpstr>
      <vt:lpstr>Governments Quiz</vt:lpstr>
      <vt:lpstr>Governments Quiz</vt:lpstr>
      <vt:lpstr>Governments Quiz</vt:lpstr>
      <vt:lpstr>Governments Quiz</vt:lpstr>
      <vt:lpstr>Governments Quid</vt:lpstr>
      <vt:lpstr>Governments Quiz</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 Mews</dc:creator>
  <cp:lastModifiedBy>Harry Mews</cp:lastModifiedBy>
  <cp:revision>23</cp:revision>
  <dcterms:created xsi:type="dcterms:W3CDTF">2019-10-08T14:25:59Z</dcterms:created>
  <dcterms:modified xsi:type="dcterms:W3CDTF">2022-10-22T09:47:57Z</dcterms:modified>
</cp:coreProperties>
</file>